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60AD5B-7C0B-4DA1-8191-2996048D437C}">
  <a:tblStyle styleId="{2060AD5B-7C0B-4DA1-8191-2996048D4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838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44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097e9626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097e9626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af47700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af47700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6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af477004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af477004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345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e8e7ae9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e8e7ae9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89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af477004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af477004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00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e1bac26c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e1bac26c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623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eedfea3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eedfea3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36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e1bac26c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e1bac26c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5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e1bac26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e1bac26c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58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e1bac26c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e1bac26c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85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af4770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af47700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69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f55180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f551807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28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af477004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af477004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48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af47700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af47700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26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af477004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af477004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1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af47700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af47700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0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1bac26c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1bac26c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2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af47700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af477004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37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af47700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af477004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98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37700"/>
            <a:ext cx="8520600" cy="24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500"/>
              <a:buFont typeface="Georgia"/>
              <a:buNone/>
              <a:defRPr sz="15500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850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299" y="4302399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5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574" y="4310499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74" y="43465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1449" y="43174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244225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1872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ustabaa@uni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hyperlink" Target="mailto:gradovia@uni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Dementia Friendly 18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Bailey Rustad and Anne Gradoville</a:t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200" y="264475"/>
            <a:ext cx="2249384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Newsletter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l="23526" t="21356" r="6742" b="7479"/>
          <a:stretch/>
        </p:blipFill>
        <p:spPr>
          <a:xfrm>
            <a:off x="369125" y="1068425"/>
            <a:ext cx="4284050" cy="38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l="22835" t="21636" r="6247" b="5757"/>
          <a:stretch/>
        </p:blipFill>
        <p:spPr>
          <a:xfrm>
            <a:off x="4742100" y="210150"/>
            <a:ext cx="4284050" cy="42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Group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“Trial run”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Family and friends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 participants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 students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6 UNI faculty and staff members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5 individuals working in healthcare full-time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Other various occupations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Law enforcement, marketing manager, produce manager, etc.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 half of participants had connections to individuals with dementia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Group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Focused on students on campus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67 participants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Majority are undergraduate students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Communication sciences and disorders, gerontology, social work, biology, exercise science, psychology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79% know or have known someone with dementia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79% currently work with or will work with individuals living with dementia in their career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DF18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 and post-test sent to all participants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Demographic questions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Questions assessing dementia knowledge (true/false)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After first trial, had a focus group with several participants to collect qualitative data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Pre-Test Statistics (First Group)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 respondents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3/27 questions 100% correct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Top three most difficult questions: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White Americans are more likely to have dementia than black Americans (FALSE).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More women than men have dementia (TRUE).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It is useful to ask people with dementia “Do you remember…?” in order to provide opportunities to exercise memory (FALSE).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graphicFrame>
        <p:nvGraphicFramePr>
          <p:cNvPr id="156" name="Google Shape;156;p27"/>
          <p:cNvGraphicFramePr/>
          <p:nvPr/>
        </p:nvGraphicFramePr>
        <p:xfrm>
          <a:off x="1252700" y="3288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{2060AD5B-7C0B-4DA1-8191-2996048D437C}</a:tableStyleId>
              </a:tblPr>
              <a:tblGrid>
                <a:gridCol w="2344625"/>
                <a:gridCol w="2344625"/>
              </a:tblGrid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Number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 Correct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#1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#3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73%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Post-Test Statistics (First Group)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 respondents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13/27 questions 100% correct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on same questions: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White Americans are more likely to have dementia than black Americans (FALSE).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More women than men have dementia (TRUE).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It is useful to ask people with dementia “Do you remember…?” in order to provide opportunities to exercise memory (FALSE).</a:t>
            </a:r>
            <a:endParaRPr/>
          </a:p>
        </p:txBody>
      </p:sp>
      <p:graphicFrame>
        <p:nvGraphicFramePr>
          <p:cNvPr id="163" name="Google Shape;163;p28"/>
          <p:cNvGraphicFramePr/>
          <p:nvPr/>
        </p:nvGraphicFramePr>
        <p:xfrm>
          <a:off x="1052575" y="3288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{2060AD5B-7C0B-4DA1-8191-2996048D437C}</a:tableStyleId>
              </a:tblPr>
              <a:tblGrid>
                <a:gridCol w="2344625"/>
                <a:gridCol w="2344625"/>
              </a:tblGrid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Number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 Correct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#1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7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#3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Changes Made Between First and Second Round</a:t>
            </a:r>
            <a:endParaRPr sz="2900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some changes to materials (e.g., included less content to make less overwhelming, dead links, more resources based on pre-and post-test data)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Excluded weekends in the second round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Pre-Test (Second Group)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49 respondents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Average score 81%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2/27 questions 100% correct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Top three most difficult questions:</a:t>
            </a:r>
            <a:endParaRPr sz="160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White Americans are more likely to have dementia than black Americans (FALSE).</a:t>
            </a:r>
            <a:endParaRPr sz="120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The majority of people with dementia live in a nursing home (FALSE). </a:t>
            </a:r>
            <a:endParaRPr sz="120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People with dementia often have hearing issues, so you should increase the volume of your voice in conversations (FALSE). </a:t>
            </a:r>
            <a:endParaRPr sz="12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Looking forward to post-test</a:t>
            </a:r>
            <a:endParaRPr sz="1600"/>
          </a:p>
        </p:txBody>
      </p:sp>
      <p:graphicFrame>
        <p:nvGraphicFramePr>
          <p:cNvPr id="176" name="Google Shape;176;p30"/>
          <p:cNvGraphicFramePr/>
          <p:nvPr/>
        </p:nvGraphicFramePr>
        <p:xfrm>
          <a:off x="1035925" y="35140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{2060AD5B-7C0B-4DA1-8191-2996048D437C}</a:tableStyleId>
              </a:tblPr>
              <a:tblGrid>
                <a:gridCol w="2119500"/>
                <a:gridCol w="2119500"/>
              </a:tblGrid>
              <a:tr h="34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Number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 Correct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4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#1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53%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4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57%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  <a:tr h="34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#3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59%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Possibly fall, spring, summer group every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Allen College and UNI students- psychiatric nursing students, mental health counseling students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groups in the future we could target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Law enforcement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Long-term care staff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Retail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healthcare professionals (e.g., dentists, nurses)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members connected with DFCV and could collaborate to support initiative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Problem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Bailey Rustad- </a:t>
            </a:r>
            <a:r>
              <a:rPr lang="en" u="sng">
                <a:solidFill>
                  <a:schemeClr val="hlink"/>
                </a:solidFill>
                <a:hlinkClick r:id="rId3"/>
              </a:rPr>
              <a:t>rustabaa@uni.edu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Anne Gradoville- </a:t>
            </a:r>
            <a:r>
              <a:rPr lang="en" u="sng">
                <a:solidFill>
                  <a:schemeClr val="hlink"/>
                </a:solidFill>
                <a:hlinkClick r:id="rId4"/>
              </a:rPr>
              <a:t>gradovia@uni.edu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225" y="314950"/>
            <a:ext cx="3316450" cy="33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Got the Idea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Athletic Department 21 Day Racial Equity Habit Building Challenge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Accessible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Student friendly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Very informative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Beneficial?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Lack of knowledge regarding dementia in our communities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people will say yes to this than 3 hour trainings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are all connected to dementia somehow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can we increase people’s awareness about dementia?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Can we increase people’s knowledge of dementia through them receiving an email for 18 days that has about 10 minutes of information to read and watch each day?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 increase people’s knowledge about dementia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Will help make the community more dementia friendly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also want to learn more ourselves!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106" name="Google Shape;106;p19"/>
          <p:cNvSpPr/>
          <p:nvPr/>
        </p:nvSpPr>
        <p:spPr>
          <a:xfrm>
            <a:off x="1253900" y="2941250"/>
            <a:ext cx="1841400" cy="830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Dementia Knowledge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311450" y="3237600"/>
            <a:ext cx="2071500" cy="2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6D9EEB"/>
              </a:highlight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5569150" y="2922300"/>
            <a:ext cx="1841400" cy="830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Dementia Friendly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and Process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Developed topics for 18 days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 resources for each topic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Personal stories and factual knowledge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ther Purple">
  <a:themeElements>
    <a:clrScheme name="Plum">
      <a:dk1>
        <a:srgbClr val="500778"/>
      </a:dk1>
      <a:lt1>
        <a:srgbClr val="FFFFFF"/>
      </a:lt1>
      <a:dk2>
        <a:srgbClr val="000000"/>
      </a:dk2>
      <a:lt2>
        <a:srgbClr val="7F7F7F"/>
      </a:lt2>
      <a:accent1>
        <a:srgbClr val="2E1A47"/>
      </a:accent1>
      <a:accent2>
        <a:srgbClr val="500778"/>
      </a:accent2>
      <a:accent3>
        <a:srgbClr val="AC4FC6"/>
      </a:accent3>
      <a:accent4>
        <a:srgbClr val="FFB500"/>
      </a:accent4>
      <a:accent5>
        <a:srgbClr val="5CB8B2"/>
      </a:accent5>
      <a:accent6>
        <a:srgbClr val="E5E1E6"/>
      </a:accent6>
      <a:hlink>
        <a:srgbClr val="C6DAE7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649</Words>
  <Application>Microsoft Office PowerPoint</Application>
  <PresentationFormat>On-screen Show (16:9)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Raleway</vt:lpstr>
      <vt:lpstr>Source Sans Pro</vt:lpstr>
      <vt:lpstr>Proxima Nova</vt:lpstr>
      <vt:lpstr>Georgia</vt:lpstr>
      <vt:lpstr>Panther Purple</vt:lpstr>
      <vt:lpstr>Dementia Friendly 18</vt:lpstr>
      <vt:lpstr>Introduction to Problem</vt:lpstr>
      <vt:lpstr>How We Got the Idea</vt:lpstr>
      <vt:lpstr>Why Is This Beneficial?</vt:lpstr>
      <vt:lpstr>Research Questions</vt:lpstr>
      <vt:lpstr>Goals</vt:lpstr>
      <vt:lpstr>Goal</vt:lpstr>
      <vt:lpstr>Method</vt:lpstr>
      <vt:lpstr>Design and Process</vt:lpstr>
      <vt:lpstr>Example Newsletter</vt:lpstr>
      <vt:lpstr>First Group</vt:lpstr>
      <vt:lpstr>Second Group</vt:lpstr>
      <vt:lpstr>Assessing DF18</vt:lpstr>
      <vt:lpstr>Results</vt:lpstr>
      <vt:lpstr>Pre-Test Statistics (First Group)</vt:lpstr>
      <vt:lpstr>Post-Test Statistics (First Group)</vt:lpstr>
      <vt:lpstr>Changes Made Between First and Second Round</vt:lpstr>
      <vt:lpstr>Pre-Test (Second Group)</vt:lpstr>
      <vt:lpstr>Future Directions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Friendly 18</dc:title>
  <dc:creator>Ellen Neuhaus</dc:creator>
  <cp:lastModifiedBy>Ellen Neuhaus</cp:lastModifiedBy>
  <cp:revision>1</cp:revision>
  <dcterms:modified xsi:type="dcterms:W3CDTF">2021-04-21T17:14:12Z</dcterms:modified>
</cp:coreProperties>
</file>