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32918400" cy="27432000"/>
  <p:notesSz cx="6858000" cy="9144000"/>
  <p:defaultTextStyle>
    <a:defPPr>
      <a:defRPr lang="en-US"/>
    </a:defPPr>
    <a:lvl1pPr marL="0" algn="l" defTabSz="2896767" rtl="0" eaLnBrk="1" latinLnBrk="0" hangingPunct="1">
      <a:defRPr sz="5703" kern="1200">
        <a:solidFill>
          <a:schemeClr val="tx1"/>
        </a:solidFill>
        <a:latin typeface="+mn-lt"/>
        <a:ea typeface="+mn-ea"/>
        <a:cs typeface="+mn-cs"/>
      </a:defRPr>
    </a:lvl1pPr>
    <a:lvl2pPr marL="1448383" algn="l" defTabSz="2896767" rtl="0" eaLnBrk="1" latinLnBrk="0" hangingPunct="1">
      <a:defRPr sz="5703" kern="1200">
        <a:solidFill>
          <a:schemeClr val="tx1"/>
        </a:solidFill>
        <a:latin typeface="+mn-lt"/>
        <a:ea typeface="+mn-ea"/>
        <a:cs typeface="+mn-cs"/>
      </a:defRPr>
    </a:lvl2pPr>
    <a:lvl3pPr marL="2896767" algn="l" defTabSz="2896767" rtl="0" eaLnBrk="1" latinLnBrk="0" hangingPunct="1">
      <a:defRPr sz="5703" kern="1200">
        <a:solidFill>
          <a:schemeClr val="tx1"/>
        </a:solidFill>
        <a:latin typeface="+mn-lt"/>
        <a:ea typeface="+mn-ea"/>
        <a:cs typeface="+mn-cs"/>
      </a:defRPr>
    </a:lvl3pPr>
    <a:lvl4pPr marL="4345150" algn="l" defTabSz="2896767" rtl="0" eaLnBrk="1" latinLnBrk="0" hangingPunct="1">
      <a:defRPr sz="5703" kern="1200">
        <a:solidFill>
          <a:schemeClr val="tx1"/>
        </a:solidFill>
        <a:latin typeface="+mn-lt"/>
        <a:ea typeface="+mn-ea"/>
        <a:cs typeface="+mn-cs"/>
      </a:defRPr>
    </a:lvl4pPr>
    <a:lvl5pPr marL="5793533" algn="l" defTabSz="2896767" rtl="0" eaLnBrk="1" latinLnBrk="0" hangingPunct="1">
      <a:defRPr sz="5703" kern="1200">
        <a:solidFill>
          <a:schemeClr val="tx1"/>
        </a:solidFill>
        <a:latin typeface="+mn-lt"/>
        <a:ea typeface="+mn-ea"/>
        <a:cs typeface="+mn-cs"/>
      </a:defRPr>
    </a:lvl5pPr>
    <a:lvl6pPr marL="7241916" algn="l" defTabSz="2896767" rtl="0" eaLnBrk="1" latinLnBrk="0" hangingPunct="1">
      <a:defRPr sz="5703" kern="1200">
        <a:solidFill>
          <a:schemeClr val="tx1"/>
        </a:solidFill>
        <a:latin typeface="+mn-lt"/>
        <a:ea typeface="+mn-ea"/>
        <a:cs typeface="+mn-cs"/>
      </a:defRPr>
    </a:lvl6pPr>
    <a:lvl7pPr marL="8690299" algn="l" defTabSz="2896767" rtl="0" eaLnBrk="1" latinLnBrk="0" hangingPunct="1">
      <a:defRPr sz="5703" kern="1200">
        <a:solidFill>
          <a:schemeClr val="tx1"/>
        </a:solidFill>
        <a:latin typeface="+mn-lt"/>
        <a:ea typeface="+mn-ea"/>
        <a:cs typeface="+mn-cs"/>
      </a:defRPr>
    </a:lvl7pPr>
    <a:lvl8pPr marL="10138683" algn="l" defTabSz="2896767" rtl="0" eaLnBrk="1" latinLnBrk="0" hangingPunct="1">
      <a:defRPr sz="5703" kern="1200">
        <a:solidFill>
          <a:schemeClr val="tx1"/>
        </a:solidFill>
        <a:latin typeface="+mn-lt"/>
        <a:ea typeface="+mn-ea"/>
        <a:cs typeface="+mn-cs"/>
      </a:defRPr>
    </a:lvl8pPr>
    <a:lvl9pPr marL="11587066" algn="l" defTabSz="2896767" rtl="0" eaLnBrk="1" latinLnBrk="0" hangingPunct="1">
      <a:defRPr sz="570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468"/>
    <a:srgbClr val="F5B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51"/>
  </p:normalViewPr>
  <p:slideViewPr>
    <p:cSldViewPr snapToGrid="0" snapToObjects="1">
      <p:cViewPr>
        <p:scale>
          <a:sx n="60" d="100"/>
          <a:sy n="60" d="100"/>
        </p:scale>
        <p:origin x="-208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4489452"/>
            <a:ext cx="27980640" cy="955040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14408152"/>
            <a:ext cx="24688800" cy="662304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D4BA61-25BC-AE4B-99DF-744AD8B1A7D9}" type="datetimeFigureOut">
              <a:rPr lang="en-US" smtClean="0"/>
              <a:t>3/29/18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3231D-A1CE-224E-A658-1AC93533D21A}" type="slidenum">
              <a:rPr lang="en-US" smtClean="0"/>
              <a:t>‹#›</a:t>
            </a:fld>
            <a:endParaRPr lang="en-US" dirty="0"/>
          </a:p>
        </p:txBody>
      </p:sp>
    </p:spTree>
    <p:extLst>
      <p:ext uri="{BB962C8B-B14F-4D97-AF65-F5344CB8AC3E}">
        <p14:creationId xmlns:p14="http://schemas.microsoft.com/office/powerpoint/2010/main" val="42004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D4BA61-25BC-AE4B-99DF-744AD8B1A7D9}" type="datetimeFigureOut">
              <a:rPr lang="en-US" smtClean="0"/>
              <a:t>3/29/18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3231D-A1CE-224E-A658-1AC93533D21A}" type="slidenum">
              <a:rPr lang="en-US" smtClean="0"/>
              <a:t>‹#›</a:t>
            </a:fld>
            <a:endParaRPr lang="en-US" dirty="0"/>
          </a:p>
        </p:txBody>
      </p:sp>
    </p:spTree>
    <p:extLst>
      <p:ext uri="{BB962C8B-B14F-4D97-AF65-F5344CB8AC3E}">
        <p14:creationId xmlns:p14="http://schemas.microsoft.com/office/powerpoint/2010/main" val="268214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460500"/>
            <a:ext cx="709803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460500"/>
            <a:ext cx="20882610" cy="2324735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D4BA61-25BC-AE4B-99DF-744AD8B1A7D9}" type="datetimeFigureOut">
              <a:rPr lang="en-US" smtClean="0"/>
              <a:t>3/29/18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3231D-A1CE-224E-A658-1AC93533D21A}" type="slidenum">
              <a:rPr lang="en-US" smtClean="0"/>
              <a:t>‹#›</a:t>
            </a:fld>
            <a:endParaRPr lang="en-US" dirty="0"/>
          </a:p>
        </p:txBody>
      </p:sp>
    </p:spTree>
    <p:extLst>
      <p:ext uri="{BB962C8B-B14F-4D97-AF65-F5344CB8AC3E}">
        <p14:creationId xmlns:p14="http://schemas.microsoft.com/office/powerpoint/2010/main" val="208507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D4BA61-25BC-AE4B-99DF-744AD8B1A7D9}" type="datetimeFigureOut">
              <a:rPr lang="en-US" smtClean="0"/>
              <a:t>3/29/18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3231D-A1CE-224E-A658-1AC93533D21A}" type="slidenum">
              <a:rPr lang="en-US" smtClean="0"/>
              <a:t>‹#›</a:t>
            </a:fld>
            <a:endParaRPr lang="en-US" dirty="0"/>
          </a:p>
        </p:txBody>
      </p:sp>
    </p:spTree>
    <p:extLst>
      <p:ext uri="{BB962C8B-B14F-4D97-AF65-F5344CB8AC3E}">
        <p14:creationId xmlns:p14="http://schemas.microsoft.com/office/powerpoint/2010/main" val="132567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6838958"/>
            <a:ext cx="28392120" cy="11410948"/>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18357858"/>
            <a:ext cx="28392120" cy="6000748"/>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D4BA61-25BC-AE4B-99DF-744AD8B1A7D9}" type="datetimeFigureOut">
              <a:rPr lang="en-US" smtClean="0"/>
              <a:t>3/29/18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3231D-A1CE-224E-A658-1AC93533D21A}" type="slidenum">
              <a:rPr lang="en-US" smtClean="0"/>
              <a:t>‹#›</a:t>
            </a:fld>
            <a:endParaRPr lang="en-US" dirty="0"/>
          </a:p>
        </p:txBody>
      </p:sp>
    </p:spTree>
    <p:extLst>
      <p:ext uri="{BB962C8B-B14F-4D97-AF65-F5344CB8AC3E}">
        <p14:creationId xmlns:p14="http://schemas.microsoft.com/office/powerpoint/2010/main" val="300645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7302500"/>
            <a:ext cx="13990320" cy="17405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7302500"/>
            <a:ext cx="13990320" cy="17405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D4BA61-25BC-AE4B-99DF-744AD8B1A7D9}" type="datetimeFigureOut">
              <a:rPr lang="en-US" smtClean="0"/>
              <a:t>3/29/18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3231D-A1CE-224E-A658-1AC93533D21A}" type="slidenum">
              <a:rPr lang="en-US" smtClean="0"/>
              <a:t>‹#›</a:t>
            </a:fld>
            <a:endParaRPr lang="en-US" dirty="0"/>
          </a:p>
        </p:txBody>
      </p:sp>
    </p:spTree>
    <p:extLst>
      <p:ext uri="{BB962C8B-B14F-4D97-AF65-F5344CB8AC3E}">
        <p14:creationId xmlns:p14="http://schemas.microsoft.com/office/powerpoint/2010/main" val="274415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0506"/>
            <a:ext cx="2839212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6724652"/>
            <a:ext cx="13926024" cy="329564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0020300"/>
            <a:ext cx="13926024" cy="1473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6724652"/>
            <a:ext cx="13994608" cy="329564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0020300"/>
            <a:ext cx="13994608" cy="1473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D4BA61-25BC-AE4B-99DF-744AD8B1A7D9}" type="datetimeFigureOut">
              <a:rPr lang="en-US" smtClean="0"/>
              <a:t>3/29/18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E3231D-A1CE-224E-A658-1AC93533D21A}" type="slidenum">
              <a:rPr lang="en-US" smtClean="0"/>
              <a:t>‹#›</a:t>
            </a:fld>
            <a:endParaRPr lang="en-US" dirty="0"/>
          </a:p>
        </p:txBody>
      </p:sp>
    </p:spTree>
    <p:extLst>
      <p:ext uri="{BB962C8B-B14F-4D97-AF65-F5344CB8AC3E}">
        <p14:creationId xmlns:p14="http://schemas.microsoft.com/office/powerpoint/2010/main" val="291750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D4BA61-25BC-AE4B-99DF-744AD8B1A7D9}" type="datetimeFigureOut">
              <a:rPr lang="en-US" smtClean="0"/>
              <a:t>3/29/18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E3231D-A1CE-224E-A658-1AC93533D21A}" type="slidenum">
              <a:rPr lang="en-US" smtClean="0"/>
              <a:t>‹#›</a:t>
            </a:fld>
            <a:endParaRPr lang="en-US" dirty="0"/>
          </a:p>
        </p:txBody>
      </p:sp>
    </p:spTree>
    <p:extLst>
      <p:ext uri="{BB962C8B-B14F-4D97-AF65-F5344CB8AC3E}">
        <p14:creationId xmlns:p14="http://schemas.microsoft.com/office/powerpoint/2010/main" val="287754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D4BA61-25BC-AE4B-99DF-744AD8B1A7D9}" type="datetimeFigureOut">
              <a:rPr lang="en-US" smtClean="0"/>
              <a:t>3/29/18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E3231D-A1CE-224E-A658-1AC93533D21A}" type="slidenum">
              <a:rPr lang="en-US" smtClean="0"/>
              <a:t>‹#›</a:t>
            </a:fld>
            <a:endParaRPr lang="en-US" dirty="0"/>
          </a:p>
        </p:txBody>
      </p:sp>
    </p:spTree>
    <p:extLst>
      <p:ext uri="{BB962C8B-B14F-4D97-AF65-F5344CB8AC3E}">
        <p14:creationId xmlns:p14="http://schemas.microsoft.com/office/powerpoint/2010/main" val="292240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828800"/>
            <a:ext cx="10617041" cy="640080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3949706"/>
            <a:ext cx="16664940" cy="194945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8229600"/>
            <a:ext cx="10617041" cy="1524635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02D4BA61-25BC-AE4B-99DF-744AD8B1A7D9}" type="datetimeFigureOut">
              <a:rPr lang="en-US" smtClean="0"/>
              <a:t>3/29/18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3231D-A1CE-224E-A658-1AC93533D21A}" type="slidenum">
              <a:rPr lang="en-US" smtClean="0"/>
              <a:t>‹#›</a:t>
            </a:fld>
            <a:endParaRPr lang="en-US" dirty="0"/>
          </a:p>
        </p:txBody>
      </p:sp>
    </p:spTree>
    <p:extLst>
      <p:ext uri="{BB962C8B-B14F-4D97-AF65-F5344CB8AC3E}">
        <p14:creationId xmlns:p14="http://schemas.microsoft.com/office/powerpoint/2010/main" val="304787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828800"/>
            <a:ext cx="10617041" cy="640080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949706"/>
            <a:ext cx="16664940" cy="194945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dirty="0"/>
              <a:t>Click icon to add picture</a:t>
            </a:r>
          </a:p>
        </p:txBody>
      </p:sp>
      <p:sp>
        <p:nvSpPr>
          <p:cNvPr id="4" name="Text Placeholder 3"/>
          <p:cNvSpPr>
            <a:spLocks noGrp="1"/>
          </p:cNvSpPr>
          <p:nvPr>
            <p:ph type="body" sz="half" idx="2"/>
          </p:nvPr>
        </p:nvSpPr>
        <p:spPr>
          <a:xfrm>
            <a:off x="2267428" y="8229600"/>
            <a:ext cx="10617041" cy="1524635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02D4BA61-25BC-AE4B-99DF-744AD8B1A7D9}" type="datetimeFigureOut">
              <a:rPr lang="en-US" smtClean="0"/>
              <a:t>3/29/18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3231D-A1CE-224E-A658-1AC93533D21A}" type="slidenum">
              <a:rPr lang="en-US" smtClean="0"/>
              <a:t>‹#›</a:t>
            </a:fld>
            <a:endParaRPr lang="en-US" dirty="0"/>
          </a:p>
        </p:txBody>
      </p:sp>
    </p:spTree>
    <p:extLst>
      <p:ext uri="{BB962C8B-B14F-4D97-AF65-F5344CB8AC3E}">
        <p14:creationId xmlns:p14="http://schemas.microsoft.com/office/powerpoint/2010/main" val="343340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460506"/>
            <a:ext cx="2839212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7302500"/>
            <a:ext cx="28392120" cy="174053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5425406"/>
            <a:ext cx="7406640" cy="1460500"/>
          </a:xfrm>
          <a:prstGeom prst="rect">
            <a:avLst/>
          </a:prstGeom>
        </p:spPr>
        <p:txBody>
          <a:bodyPr vert="horz" lIns="91440" tIns="45720" rIns="91440" bIns="45720" rtlCol="0" anchor="ctr"/>
          <a:lstStyle>
            <a:lvl1pPr algn="l">
              <a:defRPr sz="4320">
                <a:solidFill>
                  <a:schemeClr val="tx1">
                    <a:tint val="75000"/>
                  </a:schemeClr>
                </a:solidFill>
              </a:defRPr>
            </a:lvl1pPr>
          </a:lstStyle>
          <a:p>
            <a:fld id="{02D4BA61-25BC-AE4B-99DF-744AD8B1A7D9}" type="datetimeFigureOut">
              <a:rPr lang="en-US" smtClean="0"/>
              <a:t>3/29/18</a:t>
            </a:fld>
            <a:endParaRPr lang="en-US" dirty="0"/>
          </a:p>
        </p:txBody>
      </p:sp>
      <p:sp>
        <p:nvSpPr>
          <p:cNvPr id="5" name="Footer Placeholder 4"/>
          <p:cNvSpPr>
            <a:spLocks noGrp="1"/>
          </p:cNvSpPr>
          <p:nvPr>
            <p:ph type="ftr" sz="quarter" idx="3"/>
          </p:nvPr>
        </p:nvSpPr>
        <p:spPr>
          <a:xfrm>
            <a:off x="10904220" y="25425406"/>
            <a:ext cx="11109960" cy="14605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248620" y="25425406"/>
            <a:ext cx="7406640" cy="1460500"/>
          </a:xfrm>
          <a:prstGeom prst="rect">
            <a:avLst/>
          </a:prstGeom>
        </p:spPr>
        <p:txBody>
          <a:bodyPr vert="horz" lIns="91440" tIns="45720" rIns="91440" bIns="45720" rtlCol="0" anchor="ctr"/>
          <a:lstStyle>
            <a:lvl1pPr algn="r">
              <a:defRPr sz="4320">
                <a:solidFill>
                  <a:schemeClr val="tx1">
                    <a:tint val="75000"/>
                  </a:schemeClr>
                </a:solidFill>
              </a:defRPr>
            </a:lvl1pPr>
          </a:lstStyle>
          <a:p>
            <a:fld id="{C2E3231D-A1CE-224E-A658-1AC93533D21A}" type="slidenum">
              <a:rPr lang="en-US" smtClean="0"/>
              <a:t>‹#›</a:t>
            </a:fld>
            <a:endParaRPr lang="en-US" dirty="0"/>
          </a:p>
        </p:txBody>
      </p:sp>
    </p:spTree>
    <p:extLst>
      <p:ext uri="{BB962C8B-B14F-4D97-AF65-F5344CB8AC3E}">
        <p14:creationId xmlns:p14="http://schemas.microsoft.com/office/powerpoint/2010/main" val="4430971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734"/>
            <a:ext cx="32918400" cy="3291840"/>
          </a:xfrm>
          <a:prstGeom prst="rect">
            <a:avLst/>
          </a:prstGeom>
          <a:solidFill>
            <a:srgbClr val="4624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77" dirty="0">
              <a:solidFill>
                <a:srgbClr val="FF0000"/>
              </a:solidFill>
            </a:endParaRPr>
          </a:p>
        </p:txBody>
      </p:sp>
      <p:sp>
        <p:nvSpPr>
          <p:cNvPr id="6" name="Rectangle 5"/>
          <p:cNvSpPr/>
          <p:nvPr/>
        </p:nvSpPr>
        <p:spPr>
          <a:xfrm>
            <a:off x="0" y="26700480"/>
            <a:ext cx="32918400" cy="731520"/>
          </a:xfrm>
          <a:prstGeom prst="rect">
            <a:avLst/>
          </a:prstGeom>
          <a:solidFill>
            <a:srgbClr val="4624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77" dirty="0">
              <a:solidFill>
                <a:srgbClr val="FF0000"/>
              </a:solidFill>
            </a:endParaRPr>
          </a:p>
        </p:txBody>
      </p:sp>
      <p:sp>
        <p:nvSpPr>
          <p:cNvPr id="15" name="AutoShape 3" descr="558b20d-7545-4cbc-9d80-31afa88b96d4.png"/>
          <p:cNvSpPr>
            <a:spLocks noChangeAspect="1" noChangeArrowheads="1"/>
          </p:cNvSpPr>
          <p:nvPr/>
        </p:nvSpPr>
        <p:spPr bwMode="auto">
          <a:xfrm>
            <a:off x="26239446" y="293706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4277"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3497" y="-859907"/>
            <a:ext cx="6343467" cy="4228978"/>
          </a:xfrm>
          <a:prstGeom prst="rect">
            <a:avLst/>
          </a:prstGeom>
        </p:spPr>
      </p:pic>
      <p:sp>
        <p:nvSpPr>
          <p:cNvPr id="2" name="TextBox 1"/>
          <p:cNvSpPr txBox="1"/>
          <p:nvPr/>
        </p:nvSpPr>
        <p:spPr>
          <a:xfrm>
            <a:off x="729245" y="351657"/>
            <a:ext cx="25370766" cy="1323439"/>
          </a:xfrm>
          <a:prstGeom prst="rect">
            <a:avLst/>
          </a:prstGeom>
          <a:noFill/>
        </p:spPr>
        <p:txBody>
          <a:bodyPr wrap="square" rtlCol="0">
            <a:spAutoFit/>
          </a:bodyPr>
          <a:lstStyle/>
          <a:p>
            <a:pPr algn="ctr"/>
            <a:r>
              <a:rPr lang="en-US" sz="8000" b="1" dirty="0">
                <a:solidFill>
                  <a:schemeClr val="bg1"/>
                </a:solidFill>
                <a:latin typeface="Garamond" panose="02020404030301010803" pitchFamily="18" charset="0"/>
              </a:rPr>
              <a:t>Halloween</a:t>
            </a:r>
            <a:r>
              <a:rPr lang="en-US" sz="8000" dirty="0">
                <a:solidFill>
                  <a:schemeClr val="bg1"/>
                </a:solidFill>
                <a:latin typeface="Garamond" panose="02020404030301010803" pitchFamily="18" charset="0"/>
              </a:rPr>
              <a:t> </a:t>
            </a:r>
            <a:r>
              <a:rPr lang="en-US" sz="8000" b="1" dirty="0">
                <a:solidFill>
                  <a:schemeClr val="bg1"/>
                </a:solidFill>
                <a:latin typeface="Garamond" panose="02020404030301010803" pitchFamily="18" charset="0"/>
              </a:rPr>
              <a:t>House</a:t>
            </a:r>
          </a:p>
        </p:txBody>
      </p:sp>
      <p:sp>
        <p:nvSpPr>
          <p:cNvPr id="18" name="TextBox 17"/>
          <p:cNvSpPr txBox="1"/>
          <p:nvPr/>
        </p:nvSpPr>
        <p:spPr>
          <a:xfrm>
            <a:off x="706385" y="1426076"/>
            <a:ext cx="25370766" cy="923330"/>
          </a:xfrm>
          <a:prstGeom prst="rect">
            <a:avLst/>
          </a:prstGeom>
          <a:noFill/>
        </p:spPr>
        <p:txBody>
          <a:bodyPr wrap="square" rtlCol="0">
            <a:spAutoFit/>
          </a:bodyPr>
          <a:lstStyle/>
          <a:p>
            <a:pPr algn="ctr"/>
            <a:r>
              <a:rPr lang="en-US" sz="5400" u="sng" dirty="0">
                <a:solidFill>
                  <a:schemeClr val="bg1"/>
                </a:solidFill>
                <a:latin typeface="Garamond" panose="02020404030301010803" pitchFamily="18" charset="0"/>
              </a:rPr>
              <a:t>UNI Student Affiliates of the American Chemical Society</a:t>
            </a:r>
            <a:endParaRPr lang="en-US" sz="5400" dirty="0">
              <a:solidFill>
                <a:schemeClr val="bg1"/>
              </a:solidFill>
              <a:latin typeface="Garamond" panose="02020404030301010803" pitchFamily="18" charset="0"/>
            </a:endParaRPr>
          </a:p>
        </p:txBody>
      </p:sp>
      <p:sp>
        <p:nvSpPr>
          <p:cNvPr id="19" name="TextBox 18"/>
          <p:cNvSpPr txBox="1"/>
          <p:nvPr/>
        </p:nvSpPr>
        <p:spPr>
          <a:xfrm>
            <a:off x="26854392" y="1958101"/>
            <a:ext cx="5663171" cy="1338828"/>
          </a:xfrm>
          <a:prstGeom prst="rect">
            <a:avLst/>
          </a:prstGeom>
          <a:noFill/>
        </p:spPr>
        <p:txBody>
          <a:bodyPr wrap="square" rtlCol="0">
            <a:spAutoFit/>
          </a:bodyPr>
          <a:lstStyle/>
          <a:p>
            <a:pPr algn="ctr"/>
            <a:r>
              <a:rPr lang="en-US" sz="4050" dirty="0">
                <a:solidFill>
                  <a:schemeClr val="bg1"/>
                </a:solidFill>
                <a:latin typeface="Garamond" panose="02020404030301010803" pitchFamily="18" charset="0"/>
              </a:rPr>
              <a:t>Department of Chemistry and Biochemistry</a:t>
            </a:r>
          </a:p>
        </p:txBody>
      </p:sp>
      <p:sp>
        <p:nvSpPr>
          <p:cNvPr id="8" name="TextBox 7">
            <a:extLst>
              <a:ext uri="{FF2B5EF4-FFF2-40B4-BE49-F238E27FC236}">
                <a16:creationId xmlns:a16="http://schemas.microsoft.com/office/drawing/2014/main" id="{14942BA1-5E4B-8F46-8496-B6EB9F3AE47E}"/>
              </a:ext>
            </a:extLst>
          </p:cNvPr>
          <p:cNvSpPr txBox="1"/>
          <p:nvPr/>
        </p:nvSpPr>
        <p:spPr>
          <a:xfrm>
            <a:off x="283465" y="4394058"/>
            <a:ext cx="15391964" cy="7940635"/>
          </a:xfrm>
          <a:prstGeom prst="rect">
            <a:avLst/>
          </a:prstGeom>
          <a:noFill/>
        </p:spPr>
        <p:txBody>
          <a:bodyPr wrap="square" rtlCol="0">
            <a:spAutoFit/>
          </a:bodyPr>
          <a:lstStyle/>
          <a:p>
            <a:pPr algn="just"/>
            <a:r>
              <a:rPr lang="en-US" sz="3000" dirty="0">
                <a:latin typeface="Garamond" panose="02020404030301010803" pitchFamily="18" charset="0"/>
                <a:cs typeface="Times New Roman" panose="02020603050405020304" pitchFamily="18" charset="0"/>
              </a:rPr>
              <a:t>Since 2007, the Student Affiliates of the American Chemical Society at the University of Northern Iowa has organized a community outreach program called </a:t>
            </a:r>
            <a:r>
              <a:rPr lang="en-US" sz="3000" i="1" dirty="0">
                <a:latin typeface="Garamond" panose="02020404030301010803" pitchFamily="18" charset="0"/>
                <a:cs typeface="Times New Roman" panose="02020603050405020304" pitchFamily="18" charset="0"/>
              </a:rPr>
              <a:t>Halloween House</a:t>
            </a:r>
            <a:r>
              <a:rPr lang="en-US" sz="3000" dirty="0">
                <a:latin typeface="Garamond" panose="02020404030301010803" pitchFamily="18" charset="0"/>
                <a:cs typeface="Times New Roman" panose="02020603050405020304" pitchFamily="18" charset="0"/>
              </a:rPr>
              <a:t>. What started out as a one-room chemistry demonstration show 11 years ago, has now evolved into a huge event in collaboration with other STEM clubs on campus. The event brought in between 800-1000 community members, mainly elementary aged-students, last fall. The collaboration amongst different STEM clubs in physics, biology, earth science, and chemistry allows students to have an interdisciplinary experience, exploring all of the sciences and seeing how they all connect. The Halloween House activities engage students with hands on activities and demonstration shows with captivating storylines that connect all of the demonstrations. Every room in the Halloween House event has a theme, for example, demonstrations involving fire are performed in the ‘Devil’s Den’ room. Approximately 35 college students partake in performing the chemistry demonstrations. Performing shows like these requires safety awareness and good communication skills on the part of the demonstrators. This is good practice for both future chemists and educators. For the audience, the demonstrations serve as an educational lesson in topics such as acid/base chemistry (rainbow connection), combustion and other exothermic reactions (lycopodium flame thrower), and intrinsic properties of different elements (flame test). After watching a demonstration, kids are asked to think critically about what they observed. After a couple of volunteers, the correct scientific explanation is given, completing the educational experience.</a:t>
            </a:r>
          </a:p>
        </p:txBody>
      </p:sp>
      <p:sp>
        <p:nvSpPr>
          <p:cNvPr id="17" name="TextBox 16">
            <a:extLst>
              <a:ext uri="{FF2B5EF4-FFF2-40B4-BE49-F238E27FC236}">
                <a16:creationId xmlns:a16="http://schemas.microsoft.com/office/drawing/2014/main" id="{01015565-4C39-B048-8ADB-77EEF9E3B4B3}"/>
              </a:ext>
            </a:extLst>
          </p:cNvPr>
          <p:cNvSpPr txBox="1"/>
          <p:nvPr/>
        </p:nvSpPr>
        <p:spPr>
          <a:xfrm>
            <a:off x="283465" y="3486358"/>
            <a:ext cx="15391964" cy="707886"/>
          </a:xfrm>
          <a:prstGeom prst="rect">
            <a:avLst/>
          </a:prstGeom>
          <a:solidFill>
            <a:srgbClr val="F5B92E"/>
          </a:solidFill>
          <a:ln>
            <a:solidFill>
              <a:srgbClr val="462468"/>
            </a:solidFill>
          </a:ln>
        </p:spPr>
        <p:txBody>
          <a:bodyPr wrap="square" rtlCol="0">
            <a:spAutoFit/>
          </a:bodyPr>
          <a:lstStyle/>
          <a:p>
            <a:pPr algn="ctr"/>
            <a:r>
              <a:rPr lang="en-US" sz="4000" dirty="0">
                <a:latin typeface="Garamond" panose="02020404030301010803" pitchFamily="18" charset="0"/>
                <a:cs typeface="Times New Roman" panose="02020603050405020304" pitchFamily="18" charset="0"/>
              </a:rPr>
              <a:t>Introduction</a:t>
            </a:r>
          </a:p>
        </p:txBody>
      </p:sp>
      <p:sp>
        <p:nvSpPr>
          <p:cNvPr id="24" name="TextBox 23">
            <a:extLst>
              <a:ext uri="{FF2B5EF4-FFF2-40B4-BE49-F238E27FC236}">
                <a16:creationId xmlns:a16="http://schemas.microsoft.com/office/drawing/2014/main" id="{D50D99DB-76EA-D943-B172-7DA511BAE2DF}"/>
              </a:ext>
            </a:extLst>
          </p:cNvPr>
          <p:cNvSpPr txBox="1"/>
          <p:nvPr/>
        </p:nvSpPr>
        <p:spPr>
          <a:xfrm>
            <a:off x="283465" y="12501633"/>
            <a:ext cx="15391964" cy="707886"/>
          </a:xfrm>
          <a:prstGeom prst="rect">
            <a:avLst/>
          </a:prstGeom>
          <a:solidFill>
            <a:srgbClr val="F5B92E"/>
          </a:solidFill>
          <a:ln>
            <a:solidFill>
              <a:srgbClr val="462468"/>
            </a:solidFill>
          </a:ln>
        </p:spPr>
        <p:txBody>
          <a:bodyPr wrap="square" rtlCol="0">
            <a:spAutoFit/>
          </a:bodyPr>
          <a:lstStyle/>
          <a:p>
            <a:pPr algn="ctr"/>
            <a:r>
              <a:rPr lang="en-US" sz="4000" dirty="0">
                <a:latin typeface="Garamond" panose="02020404030301010803" pitchFamily="18" charset="0"/>
                <a:cs typeface="Times New Roman" panose="02020603050405020304" pitchFamily="18" charset="0"/>
              </a:rPr>
              <a:t>Chemistry Rooms</a:t>
            </a:r>
          </a:p>
        </p:txBody>
      </p:sp>
      <p:pic>
        <p:nvPicPr>
          <p:cNvPr id="26" name="Picture 25">
            <a:extLst>
              <a:ext uri="{FF2B5EF4-FFF2-40B4-BE49-F238E27FC236}">
                <a16:creationId xmlns:a16="http://schemas.microsoft.com/office/drawing/2014/main" id="{76F7ADFF-3884-3A4C-8DA0-E496DC117529}"/>
              </a:ext>
            </a:extLst>
          </p:cNvPr>
          <p:cNvPicPr>
            <a:picLocks noChangeAspect="1"/>
          </p:cNvPicPr>
          <p:nvPr/>
        </p:nvPicPr>
        <p:blipFill>
          <a:blip r:embed="rId3"/>
          <a:stretch>
            <a:fillRect/>
          </a:stretch>
        </p:blipFill>
        <p:spPr>
          <a:xfrm>
            <a:off x="279791" y="19389976"/>
            <a:ext cx="6433457" cy="4825093"/>
          </a:xfrm>
          <a:prstGeom prst="rect">
            <a:avLst/>
          </a:prstGeom>
        </p:spPr>
      </p:pic>
      <p:pic>
        <p:nvPicPr>
          <p:cNvPr id="33" name="Picture 32">
            <a:extLst>
              <a:ext uri="{FF2B5EF4-FFF2-40B4-BE49-F238E27FC236}">
                <a16:creationId xmlns:a16="http://schemas.microsoft.com/office/drawing/2014/main" id="{ECBD2D6A-F030-EC42-81BA-60D68D167DA8}"/>
              </a:ext>
            </a:extLst>
          </p:cNvPr>
          <p:cNvPicPr>
            <a:picLocks noChangeAspect="1"/>
          </p:cNvPicPr>
          <p:nvPr/>
        </p:nvPicPr>
        <p:blipFill rotWithShape="1">
          <a:blip r:embed="rId4"/>
          <a:srcRect l="7103" t="17743" b="8333"/>
          <a:stretch/>
        </p:blipFill>
        <p:spPr>
          <a:xfrm>
            <a:off x="8734382" y="19915467"/>
            <a:ext cx="7566008" cy="4332526"/>
          </a:xfrm>
          <a:prstGeom prst="rect">
            <a:avLst/>
          </a:prstGeom>
        </p:spPr>
      </p:pic>
      <p:pic>
        <p:nvPicPr>
          <p:cNvPr id="35" name="Picture 34">
            <a:extLst>
              <a:ext uri="{FF2B5EF4-FFF2-40B4-BE49-F238E27FC236}">
                <a16:creationId xmlns:a16="http://schemas.microsoft.com/office/drawing/2014/main" id="{03B32139-B446-CB4A-90A9-83D3B25AFB96}"/>
              </a:ext>
            </a:extLst>
          </p:cNvPr>
          <p:cNvPicPr>
            <a:picLocks noChangeAspect="1"/>
          </p:cNvPicPr>
          <p:nvPr/>
        </p:nvPicPr>
        <p:blipFill>
          <a:blip r:embed="rId5"/>
          <a:stretch>
            <a:fillRect/>
          </a:stretch>
        </p:blipFill>
        <p:spPr>
          <a:xfrm>
            <a:off x="279791" y="13476470"/>
            <a:ext cx="7939569" cy="3835646"/>
          </a:xfrm>
          <a:prstGeom prst="rect">
            <a:avLst/>
          </a:prstGeom>
        </p:spPr>
      </p:pic>
      <p:sp>
        <p:nvSpPr>
          <p:cNvPr id="36" name="TextBox 35">
            <a:extLst>
              <a:ext uri="{FF2B5EF4-FFF2-40B4-BE49-F238E27FC236}">
                <a16:creationId xmlns:a16="http://schemas.microsoft.com/office/drawing/2014/main" id="{8E4DA739-0D8A-3D40-943A-AC5C7DAC66EF}"/>
              </a:ext>
            </a:extLst>
          </p:cNvPr>
          <p:cNvSpPr txBox="1"/>
          <p:nvPr/>
        </p:nvSpPr>
        <p:spPr>
          <a:xfrm>
            <a:off x="279790" y="17491256"/>
            <a:ext cx="7939569" cy="1538883"/>
          </a:xfrm>
          <a:prstGeom prst="rect">
            <a:avLst/>
          </a:prstGeom>
          <a:noFill/>
        </p:spPr>
        <p:txBody>
          <a:bodyPr wrap="square" rtlCol="0">
            <a:spAutoFit/>
          </a:bodyPr>
          <a:lstStyle/>
          <a:p>
            <a:r>
              <a:rPr lang="en-US" sz="3400" b="1" dirty="0">
                <a:latin typeface="Garamond" panose="02020404030301010803" pitchFamily="18" charset="0"/>
              </a:rPr>
              <a:t>Pirates’ Cove</a:t>
            </a:r>
            <a:endParaRPr lang="en-US" sz="3400" dirty="0">
              <a:latin typeface="Garamond" panose="02020404030301010803" pitchFamily="18" charset="0"/>
            </a:endParaRPr>
          </a:p>
          <a:p>
            <a:r>
              <a:rPr lang="en-US" sz="3000" dirty="0">
                <a:latin typeface="Garamond" panose="02020404030301010803" pitchFamily="18" charset="0"/>
              </a:rPr>
              <a:t>Elephant toothpaste, gold pennies, balloon cannons, dry ice poppers, treasure map, dry ice balloon</a:t>
            </a:r>
          </a:p>
        </p:txBody>
      </p:sp>
      <p:sp>
        <p:nvSpPr>
          <p:cNvPr id="37" name="TextBox 36">
            <a:extLst>
              <a:ext uri="{FF2B5EF4-FFF2-40B4-BE49-F238E27FC236}">
                <a16:creationId xmlns:a16="http://schemas.microsoft.com/office/drawing/2014/main" id="{A8DE9291-C4A2-0944-A54C-AB1A8E98BBD1}"/>
              </a:ext>
            </a:extLst>
          </p:cNvPr>
          <p:cNvSpPr txBox="1"/>
          <p:nvPr/>
        </p:nvSpPr>
        <p:spPr>
          <a:xfrm>
            <a:off x="279789" y="24364521"/>
            <a:ext cx="7939569" cy="1538883"/>
          </a:xfrm>
          <a:prstGeom prst="rect">
            <a:avLst/>
          </a:prstGeom>
          <a:noFill/>
        </p:spPr>
        <p:txBody>
          <a:bodyPr wrap="square" rtlCol="0">
            <a:spAutoFit/>
          </a:bodyPr>
          <a:lstStyle/>
          <a:p>
            <a:r>
              <a:rPr lang="en-US" sz="3400" b="1" dirty="0">
                <a:latin typeface="Garamond" panose="02020404030301010803" pitchFamily="18" charset="0"/>
              </a:rPr>
              <a:t>Devil’s Den</a:t>
            </a:r>
            <a:endParaRPr lang="en-US" sz="3400" dirty="0">
              <a:latin typeface="Garamond" panose="02020404030301010803" pitchFamily="18" charset="0"/>
            </a:endParaRPr>
          </a:p>
          <a:p>
            <a:r>
              <a:rPr lang="en-US" sz="3000" dirty="0">
                <a:latin typeface="Garamond" panose="02020404030301010803" pitchFamily="18" charset="0"/>
              </a:rPr>
              <a:t>Methane bubbles, fire tornado, lycopodium flamethrower, paraffin melt, methanol carboy</a:t>
            </a:r>
          </a:p>
        </p:txBody>
      </p:sp>
      <p:sp>
        <p:nvSpPr>
          <p:cNvPr id="38" name="TextBox 37">
            <a:extLst>
              <a:ext uri="{FF2B5EF4-FFF2-40B4-BE49-F238E27FC236}">
                <a16:creationId xmlns:a16="http://schemas.microsoft.com/office/drawing/2014/main" id="{8465877A-E2EB-874E-8C4D-015BBAD62357}"/>
              </a:ext>
            </a:extLst>
          </p:cNvPr>
          <p:cNvSpPr txBox="1"/>
          <p:nvPr/>
        </p:nvSpPr>
        <p:spPr>
          <a:xfrm>
            <a:off x="8734382" y="24409568"/>
            <a:ext cx="7566008" cy="1661993"/>
          </a:xfrm>
          <a:prstGeom prst="rect">
            <a:avLst/>
          </a:prstGeom>
          <a:noFill/>
        </p:spPr>
        <p:txBody>
          <a:bodyPr wrap="square" rtlCol="0">
            <a:spAutoFit/>
          </a:bodyPr>
          <a:lstStyle/>
          <a:p>
            <a:r>
              <a:rPr lang="en-US" sz="3400" b="1" dirty="0">
                <a:latin typeface="Garamond" panose="02020404030301010803" pitchFamily="18" charset="0"/>
              </a:rPr>
              <a:t>Witches’ Lair</a:t>
            </a:r>
          </a:p>
          <a:p>
            <a:r>
              <a:rPr lang="en-US" sz="3400" dirty="0">
                <a:latin typeface="Garamond" panose="02020404030301010803" pitchFamily="18" charset="0"/>
              </a:rPr>
              <a:t>Rainbow connection, flame test, crystal ball, liquid nitrogen demos, genie in a bottle</a:t>
            </a:r>
          </a:p>
        </p:txBody>
      </p:sp>
      <p:sp>
        <p:nvSpPr>
          <p:cNvPr id="39" name="TextBox 38">
            <a:extLst>
              <a:ext uri="{FF2B5EF4-FFF2-40B4-BE49-F238E27FC236}">
                <a16:creationId xmlns:a16="http://schemas.microsoft.com/office/drawing/2014/main" id="{9181A52B-9FD8-BC4E-9B0C-83C9FFA14EAC}"/>
              </a:ext>
            </a:extLst>
          </p:cNvPr>
          <p:cNvSpPr txBox="1"/>
          <p:nvPr/>
        </p:nvSpPr>
        <p:spPr>
          <a:xfrm>
            <a:off x="17125599" y="3486358"/>
            <a:ext cx="15391964" cy="707886"/>
          </a:xfrm>
          <a:prstGeom prst="rect">
            <a:avLst/>
          </a:prstGeom>
          <a:solidFill>
            <a:srgbClr val="F5B92E"/>
          </a:solidFill>
          <a:ln>
            <a:solidFill>
              <a:srgbClr val="462468"/>
            </a:solidFill>
          </a:ln>
        </p:spPr>
        <p:txBody>
          <a:bodyPr wrap="square" rtlCol="0">
            <a:spAutoFit/>
          </a:bodyPr>
          <a:lstStyle/>
          <a:p>
            <a:pPr algn="ctr"/>
            <a:r>
              <a:rPr lang="en-US" sz="4000" dirty="0">
                <a:latin typeface="Garamond" panose="02020404030301010803" pitchFamily="18" charset="0"/>
                <a:cs typeface="Times New Roman" panose="02020603050405020304" pitchFamily="18" charset="0"/>
              </a:rPr>
              <a:t>STEM Clubs</a:t>
            </a:r>
          </a:p>
        </p:txBody>
      </p:sp>
      <p:sp>
        <p:nvSpPr>
          <p:cNvPr id="40" name="TextBox 39">
            <a:extLst>
              <a:ext uri="{FF2B5EF4-FFF2-40B4-BE49-F238E27FC236}">
                <a16:creationId xmlns:a16="http://schemas.microsoft.com/office/drawing/2014/main" id="{BF3BC526-2768-F847-A46E-54557D8B871B}"/>
              </a:ext>
            </a:extLst>
          </p:cNvPr>
          <p:cNvSpPr txBox="1"/>
          <p:nvPr/>
        </p:nvSpPr>
        <p:spPr>
          <a:xfrm>
            <a:off x="17125599" y="4394058"/>
            <a:ext cx="11873944" cy="6494085"/>
          </a:xfrm>
          <a:prstGeom prst="rect">
            <a:avLst/>
          </a:prstGeom>
          <a:noFill/>
        </p:spPr>
        <p:txBody>
          <a:bodyPr wrap="square" rtlCol="0">
            <a:spAutoFit/>
          </a:bodyPr>
          <a:lstStyle/>
          <a:p>
            <a:r>
              <a:rPr lang="en-US" sz="3200" dirty="0">
                <a:latin typeface="Garamond" panose="02020404030301010803" pitchFamily="18" charset="0"/>
              </a:rPr>
              <a:t>Other clubs that participate in the Halloween House event include: </a:t>
            </a:r>
          </a:p>
          <a:p>
            <a:pPr marL="857250" indent="-857250">
              <a:buFont typeface="Arial" panose="020B0604020202020204" pitchFamily="34" charset="0"/>
              <a:buChar char="•"/>
            </a:pPr>
            <a:r>
              <a:rPr lang="en-US" sz="3200" dirty="0">
                <a:latin typeface="Garamond" panose="02020404030301010803" pitchFamily="18" charset="0"/>
              </a:rPr>
              <a:t>BBB Biological Honors Society</a:t>
            </a:r>
          </a:p>
          <a:p>
            <a:pPr marL="2305633" lvl="1" indent="-857250">
              <a:buFont typeface="Arial" panose="020B0604020202020204" pitchFamily="34" charset="0"/>
              <a:buChar char="•"/>
            </a:pPr>
            <a:r>
              <a:rPr lang="en-US" sz="3200" dirty="0">
                <a:latin typeface="Garamond" panose="02020404030301010803" pitchFamily="18" charset="0"/>
              </a:rPr>
              <a:t>Wicked Ward </a:t>
            </a:r>
          </a:p>
          <a:p>
            <a:pPr marL="2305633" lvl="1" indent="-857250">
              <a:buFont typeface="Arial" panose="020B0604020202020204" pitchFamily="34" charset="0"/>
              <a:buChar char="•"/>
            </a:pPr>
            <a:r>
              <a:rPr lang="en-US" sz="3200" dirty="0">
                <a:latin typeface="Garamond" panose="02020404030301010803" pitchFamily="18" charset="0"/>
              </a:rPr>
              <a:t>Creepy Crawlies</a:t>
            </a:r>
          </a:p>
          <a:p>
            <a:pPr marL="857250" indent="-857250">
              <a:buFont typeface="Arial" panose="020B0604020202020204" pitchFamily="34" charset="0"/>
              <a:buChar char="•"/>
            </a:pPr>
            <a:r>
              <a:rPr lang="en-US" sz="3200" dirty="0">
                <a:latin typeface="Garamond" panose="02020404030301010803" pitchFamily="18" charset="0"/>
              </a:rPr>
              <a:t>Pre-Med Club</a:t>
            </a:r>
          </a:p>
          <a:p>
            <a:pPr marL="2305633" lvl="1" indent="-857250">
              <a:buFont typeface="Arial" panose="020B0604020202020204" pitchFamily="34" charset="0"/>
              <a:buChar char="•"/>
            </a:pPr>
            <a:r>
              <a:rPr lang="en-US" sz="3200" dirty="0">
                <a:latin typeface="Garamond" panose="02020404030301010803" pitchFamily="18" charset="0"/>
              </a:rPr>
              <a:t>Grossology</a:t>
            </a:r>
          </a:p>
          <a:p>
            <a:pPr marL="857250" indent="-857250">
              <a:buFont typeface="Arial" panose="020B0604020202020204" pitchFamily="34" charset="0"/>
              <a:buChar char="•"/>
            </a:pPr>
            <a:r>
              <a:rPr lang="en-US" sz="3200" dirty="0">
                <a:latin typeface="Garamond" panose="02020404030301010803" pitchFamily="18" charset="0"/>
              </a:rPr>
              <a:t>Physics Club</a:t>
            </a:r>
          </a:p>
          <a:p>
            <a:pPr marL="2305633" lvl="1" indent="-857250">
              <a:buFont typeface="Arial" panose="020B0604020202020204" pitchFamily="34" charset="0"/>
              <a:buChar char="•"/>
            </a:pPr>
            <a:r>
              <a:rPr lang="en-US" sz="3200" dirty="0">
                <a:latin typeface="Garamond" panose="02020404030301010803" pitchFamily="18" charset="0"/>
              </a:rPr>
              <a:t>Frankenstein’s Lab</a:t>
            </a:r>
          </a:p>
          <a:p>
            <a:pPr marL="857250" indent="-857250">
              <a:buFont typeface="Arial" panose="020B0604020202020204" pitchFamily="34" charset="0"/>
              <a:buChar char="•"/>
            </a:pPr>
            <a:r>
              <a:rPr lang="en-US" sz="3200" dirty="0">
                <a:latin typeface="Garamond" panose="02020404030301010803" pitchFamily="18" charset="0"/>
              </a:rPr>
              <a:t>UNI STEM Ambassadors</a:t>
            </a:r>
          </a:p>
          <a:p>
            <a:pPr marL="2305633" lvl="1" indent="-857250">
              <a:buFont typeface="Arial" panose="020B0604020202020204" pitchFamily="34" charset="0"/>
              <a:buChar char="•"/>
            </a:pPr>
            <a:r>
              <a:rPr lang="en-US" sz="3200" dirty="0">
                <a:latin typeface="Garamond" panose="02020404030301010803" pitchFamily="18" charset="0"/>
              </a:rPr>
              <a:t>Shadow Play</a:t>
            </a:r>
          </a:p>
          <a:p>
            <a:pPr marL="857250" indent="-857250">
              <a:buFont typeface="Arial" panose="020B0604020202020204" pitchFamily="34" charset="0"/>
              <a:buChar char="•"/>
            </a:pPr>
            <a:r>
              <a:rPr lang="en-US" sz="3200" dirty="0">
                <a:latin typeface="Garamond" panose="02020404030301010803" pitchFamily="18" charset="0"/>
              </a:rPr>
              <a:t>Sigma Gamma Epsilon (Earth Science)</a:t>
            </a:r>
          </a:p>
          <a:p>
            <a:pPr marL="2305633" lvl="1" indent="-857250">
              <a:buFont typeface="Arial" panose="020B0604020202020204" pitchFamily="34" charset="0"/>
              <a:buChar char="•"/>
            </a:pPr>
            <a:r>
              <a:rPr lang="en-US" sz="3200" dirty="0">
                <a:latin typeface="Garamond" panose="02020404030301010803" pitchFamily="18" charset="0"/>
              </a:rPr>
              <a:t>Triassic Terrors</a:t>
            </a:r>
          </a:p>
          <a:p>
            <a:pPr marL="857250" indent="-857250">
              <a:buFont typeface="Arial" panose="020B0604020202020204" pitchFamily="34" charset="0"/>
              <a:buChar char="•"/>
            </a:pPr>
            <a:r>
              <a:rPr lang="en-US" sz="3200" dirty="0">
                <a:latin typeface="Garamond" panose="02020404030301010803" pitchFamily="18" charset="0"/>
              </a:rPr>
              <a:t>TC &amp; TK</a:t>
            </a:r>
          </a:p>
        </p:txBody>
      </p:sp>
      <p:pic>
        <p:nvPicPr>
          <p:cNvPr id="1028" name="Picture 4" descr="14947766_10154749434768982_5176302201512407637_n.jpg">
            <a:extLst>
              <a:ext uri="{FF2B5EF4-FFF2-40B4-BE49-F238E27FC236}">
                <a16:creationId xmlns:a16="http://schemas.microsoft.com/office/drawing/2014/main" id="{7DB96864-4158-054F-84A1-A87C7832AD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21581" y="5221587"/>
            <a:ext cx="6762399" cy="507179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B57E616A-769D-5845-A31D-ACD8B144ADF8}"/>
              </a:ext>
            </a:extLst>
          </p:cNvPr>
          <p:cNvPicPr>
            <a:picLocks noChangeAspect="1"/>
          </p:cNvPicPr>
          <p:nvPr/>
        </p:nvPicPr>
        <p:blipFill>
          <a:blip r:embed="rId7"/>
          <a:stretch>
            <a:fillRect/>
          </a:stretch>
        </p:blipFill>
        <p:spPr>
          <a:xfrm>
            <a:off x="8845672" y="13476470"/>
            <a:ext cx="7454718" cy="4697147"/>
          </a:xfrm>
          <a:prstGeom prst="rect">
            <a:avLst/>
          </a:prstGeom>
        </p:spPr>
      </p:pic>
      <p:sp>
        <p:nvSpPr>
          <p:cNvPr id="44" name="TextBox 43">
            <a:extLst>
              <a:ext uri="{FF2B5EF4-FFF2-40B4-BE49-F238E27FC236}">
                <a16:creationId xmlns:a16="http://schemas.microsoft.com/office/drawing/2014/main" id="{014DC7C8-3792-D94D-94C8-ADD01D968FD8}"/>
              </a:ext>
            </a:extLst>
          </p:cNvPr>
          <p:cNvSpPr txBox="1"/>
          <p:nvPr/>
        </p:nvSpPr>
        <p:spPr>
          <a:xfrm>
            <a:off x="8845672" y="18440568"/>
            <a:ext cx="7454718" cy="1077218"/>
          </a:xfrm>
          <a:prstGeom prst="rect">
            <a:avLst/>
          </a:prstGeom>
          <a:noFill/>
        </p:spPr>
        <p:txBody>
          <a:bodyPr wrap="square" rtlCol="0">
            <a:spAutoFit/>
          </a:bodyPr>
          <a:lstStyle/>
          <a:p>
            <a:r>
              <a:rPr lang="en-US" sz="3400" b="1" dirty="0">
                <a:latin typeface="Garamond" panose="02020404030301010803" pitchFamily="18" charset="0"/>
              </a:rPr>
              <a:t>Mummies’ Yummies</a:t>
            </a:r>
          </a:p>
          <a:p>
            <a:r>
              <a:rPr lang="en-US" sz="3000" dirty="0">
                <a:latin typeface="Garamond" panose="02020404030301010803" pitchFamily="18" charset="0"/>
              </a:rPr>
              <a:t>Liquid nitrogen ice cream, dry ice root beer</a:t>
            </a:r>
          </a:p>
        </p:txBody>
      </p:sp>
      <p:sp>
        <p:nvSpPr>
          <p:cNvPr id="49" name="TextBox 48">
            <a:extLst>
              <a:ext uri="{FF2B5EF4-FFF2-40B4-BE49-F238E27FC236}">
                <a16:creationId xmlns:a16="http://schemas.microsoft.com/office/drawing/2014/main" id="{F9EB25BC-8CFF-CB47-BB98-377236CC8C92}"/>
              </a:ext>
            </a:extLst>
          </p:cNvPr>
          <p:cNvSpPr txBox="1"/>
          <p:nvPr/>
        </p:nvSpPr>
        <p:spPr>
          <a:xfrm>
            <a:off x="17125599" y="15877268"/>
            <a:ext cx="15391964" cy="707886"/>
          </a:xfrm>
          <a:prstGeom prst="rect">
            <a:avLst/>
          </a:prstGeom>
          <a:solidFill>
            <a:srgbClr val="F5B92E"/>
          </a:solidFill>
          <a:ln>
            <a:solidFill>
              <a:srgbClr val="462468"/>
            </a:solidFill>
          </a:ln>
        </p:spPr>
        <p:txBody>
          <a:bodyPr wrap="square" rtlCol="0">
            <a:spAutoFit/>
          </a:bodyPr>
          <a:lstStyle/>
          <a:p>
            <a:pPr algn="ctr"/>
            <a:r>
              <a:rPr lang="en-US" sz="4000" dirty="0">
                <a:latin typeface="Garamond" panose="02020404030301010803" pitchFamily="18" charset="0"/>
                <a:cs typeface="Times New Roman" panose="02020603050405020304" pitchFamily="18" charset="0"/>
              </a:rPr>
              <a:t>Community Impact</a:t>
            </a:r>
          </a:p>
        </p:txBody>
      </p:sp>
      <p:sp>
        <p:nvSpPr>
          <p:cNvPr id="45" name="TextBox 44">
            <a:extLst>
              <a:ext uri="{FF2B5EF4-FFF2-40B4-BE49-F238E27FC236}">
                <a16:creationId xmlns:a16="http://schemas.microsoft.com/office/drawing/2014/main" id="{D61582A6-A835-4C45-B42A-44C178696D31}"/>
              </a:ext>
            </a:extLst>
          </p:cNvPr>
          <p:cNvSpPr txBox="1"/>
          <p:nvPr/>
        </p:nvSpPr>
        <p:spPr>
          <a:xfrm>
            <a:off x="17110058" y="16787890"/>
            <a:ext cx="15407505" cy="6494085"/>
          </a:xfrm>
          <a:prstGeom prst="rect">
            <a:avLst/>
          </a:prstGeom>
          <a:noFill/>
        </p:spPr>
        <p:txBody>
          <a:bodyPr wrap="square" rtlCol="0">
            <a:spAutoFit/>
          </a:bodyPr>
          <a:lstStyle/>
          <a:p>
            <a:pPr algn="just"/>
            <a:r>
              <a:rPr lang="en-US" sz="3200" dirty="0">
                <a:latin typeface="Garamond" panose="02020404030301010803" pitchFamily="18" charset="0"/>
              </a:rPr>
              <a:t>The impact of Halloween House on the Cedar Valley may not be as direct or apparent as other events. The chemistry demos and STEM hands-on activities are a fun thing for the local children to do on a Friday night in their best Halloween costumes. Seeing their faces light up at the different flame colors in the flame test demo or hearing a small voice say “can you do that again?” after the methane bubbles demo is a huge benefit for the students running the shows. The community engagement portion of this event comes in the form of getting kids excited about science and STEM fields as young as three or four years old. </a:t>
            </a:r>
          </a:p>
          <a:p>
            <a:pPr algn="just"/>
            <a:r>
              <a:rPr lang="en-US" sz="3200" dirty="0">
                <a:latin typeface="Garamond" panose="02020404030301010803" pitchFamily="18" charset="0"/>
              </a:rPr>
              <a:t>Showing kids how exciting it can be to be a scientist and the cool things you get to do when you study to become one is a great experience for our students. Our mission with this event is to get children interested in STEM and keep them interested as they enter high school and college. We also want to emphasize that learning and researching for fun is a good thing and that it is a trait that should be fostered in all children, not just those interested in science. Putting on this event brings together the students, children, and parents in a positive and fun learning experience.</a:t>
            </a:r>
          </a:p>
        </p:txBody>
      </p:sp>
      <p:pic>
        <p:nvPicPr>
          <p:cNvPr id="1034" name="Picture 10" descr="14900589_10154749433253982_2833531846836654708_n.jpg">
            <a:extLst>
              <a:ext uri="{FF2B5EF4-FFF2-40B4-BE49-F238E27FC236}">
                <a16:creationId xmlns:a16="http://schemas.microsoft.com/office/drawing/2014/main" id="{408E4063-9A7F-824D-97F6-04351F5938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98610" y="10912690"/>
            <a:ext cx="3401004" cy="4534672"/>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48366D0C-538F-DD4C-95CB-D4E1148EB60F}"/>
              </a:ext>
            </a:extLst>
          </p:cNvPr>
          <p:cNvSpPr txBox="1"/>
          <p:nvPr/>
        </p:nvSpPr>
        <p:spPr>
          <a:xfrm>
            <a:off x="24821581" y="10446858"/>
            <a:ext cx="6762399" cy="1477328"/>
          </a:xfrm>
          <a:prstGeom prst="rect">
            <a:avLst/>
          </a:prstGeom>
          <a:noFill/>
        </p:spPr>
        <p:txBody>
          <a:bodyPr wrap="square" rtlCol="0">
            <a:spAutoFit/>
          </a:bodyPr>
          <a:lstStyle/>
          <a:p>
            <a:r>
              <a:rPr lang="en-US" sz="3000" dirty="0">
                <a:latin typeface="Garamond" panose="02020404030301010803" pitchFamily="18" charset="0"/>
              </a:rPr>
              <a:t>Physics students show kids how to shoot the dry ice cannon at monsters hanging from the ceiling in Frankenstein’s Lab.</a:t>
            </a:r>
          </a:p>
        </p:txBody>
      </p:sp>
      <p:sp>
        <p:nvSpPr>
          <p:cNvPr id="47" name="TextBox 46">
            <a:extLst>
              <a:ext uri="{FF2B5EF4-FFF2-40B4-BE49-F238E27FC236}">
                <a16:creationId xmlns:a16="http://schemas.microsoft.com/office/drawing/2014/main" id="{B81D5915-A8F3-964F-B86B-D28903EAD6EF}"/>
              </a:ext>
            </a:extLst>
          </p:cNvPr>
          <p:cNvSpPr txBox="1"/>
          <p:nvPr/>
        </p:nvSpPr>
        <p:spPr>
          <a:xfrm>
            <a:off x="22565457" y="13228817"/>
            <a:ext cx="8134459" cy="1015663"/>
          </a:xfrm>
          <a:prstGeom prst="rect">
            <a:avLst/>
          </a:prstGeom>
          <a:noFill/>
        </p:spPr>
        <p:txBody>
          <a:bodyPr wrap="square" rtlCol="0">
            <a:spAutoFit/>
          </a:bodyPr>
          <a:lstStyle/>
          <a:p>
            <a:r>
              <a:rPr lang="en-US" sz="3000" dirty="0">
                <a:latin typeface="Garamond" panose="02020404030301010803" pitchFamily="18" charset="0"/>
              </a:rPr>
              <a:t>A young attendee shows off his fake forearm wound in the Grossology room.</a:t>
            </a:r>
          </a:p>
        </p:txBody>
      </p:sp>
      <p:sp>
        <p:nvSpPr>
          <p:cNvPr id="54" name="TextBox 53">
            <a:extLst>
              <a:ext uri="{FF2B5EF4-FFF2-40B4-BE49-F238E27FC236}">
                <a16:creationId xmlns:a16="http://schemas.microsoft.com/office/drawing/2014/main" id="{CC9DB6E9-67E2-7242-8601-FB7813C03423}"/>
              </a:ext>
            </a:extLst>
          </p:cNvPr>
          <p:cNvSpPr txBox="1"/>
          <p:nvPr/>
        </p:nvSpPr>
        <p:spPr>
          <a:xfrm>
            <a:off x="17110058" y="23357636"/>
            <a:ext cx="15391964" cy="707886"/>
          </a:xfrm>
          <a:prstGeom prst="rect">
            <a:avLst/>
          </a:prstGeom>
          <a:solidFill>
            <a:srgbClr val="F5B92E"/>
          </a:solidFill>
          <a:ln>
            <a:solidFill>
              <a:srgbClr val="462468"/>
            </a:solidFill>
          </a:ln>
        </p:spPr>
        <p:txBody>
          <a:bodyPr wrap="square" rtlCol="0">
            <a:spAutoFit/>
          </a:bodyPr>
          <a:lstStyle/>
          <a:p>
            <a:pPr algn="ctr"/>
            <a:r>
              <a:rPr lang="en-US" sz="4000" dirty="0">
                <a:latin typeface="Garamond" panose="02020404030301010803" pitchFamily="18" charset="0"/>
                <a:cs typeface="Times New Roman" panose="02020603050405020304" pitchFamily="18" charset="0"/>
              </a:rPr>
              <a:t>Acknowledgements</a:t>
            </a:r>
          </a:p>
        </p:txBody>
      </p:sp>
      <p:sp>
        <p:nvSpPr>
          <p:cNvPr id="48" name="TextBox 47">
            <a:extLst>
              <a:ext uri="{FF2B5EF4-FFF2-40B4-BE49-F238E27FC236}">
                <a16:creationId xmlns:a16="http://schemas.microsoft.com/office/drawing/2014/main" id="{2AED51D6-E204-B549-AFCE-ED124A66DF24}"/>
              </a:ext>
            </a:extLst>
          </p:cNvPr>
          <p:cNvSpPr txBox="1"/>
          <p:nvPr/>
        </p:nvSpPr>
        <p:spPr>
          <a:xfrm>
            <a:off x="17125598" y="24214818"/>
            <a:ext cx="15376423" cy="2400657"/>
          </a:xfrm>
          <a:prstGeom prst="rect">
            <a:avLst/>
          </a:prstGeom>
          <a:noFill/>
        </p:spPr>
        <p:txBody>
          <a:bodyPr wrap="square" rtlCol="0">
            <a:spAutoFit/>
          </a:bodyPr>
          <a:lstStyle/>
          <a:p>
            <a:r>
              <a:rPr lang="en-US" sz="3000" dirty="0">
                <a:latin typeface="Garamond" panose="02020404030301010803" pitchFamily="18" charset="0"/>
              </a:rPr>
              <a:t>The Student Affiliates of the American Chemical Society would like to thank our faculty advisors, Dr. Colin Weeks and Dr. Martin Chin for their tireless efforts in helping us organize this show. We’d also like to thank the entire Chemistry &amp; Biochemistry department faculty and staff for preparing all of our demos and assisting the night of the event. Lastly, we thank our student organization collaborators for their desire to participate in the event and show children different kinds of STEM fields. </a:t>
            </a:r>
          </a:p>
        </p:txBody>
      </p:sp>
    </p:spTree>
    <p:extLst>
      <p:ext uri="{BB962C8B-B14F-4D97-AF65-F5344CB8AC3E}">
        <p14:creationId xmlns:p14="http://schemas.microsoft.com/office/powerpoint/2010/main" val="1035851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3737</TotalTime>
  <Words>769</Words>
  <Application>Microsoft Macintosh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Garamond</vt:lpstr>
      <vt:lpstr>Times New Roman</vt:lpstr>
      <vt:lpstr>Office Theme</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Madison Flesch</cp:lastModifiedBy>
  <cp:revision>26</cp:revision>
  <cp:lastPrinted>2016-12-13T17:32:24Z</cp:lastPrinted>
  <dcterms:created xsi:type="dcterms:W3CDTF">2016-12-13T16:36:44Z</dcterms:created>
  <dcterms:modified xsi:type="dcterms:W3CDTF">2018-03-30T03:42:58Z</dcterms:modified>
</cp:coreProperties>
</file>